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9" autoAdjust="0"/>
    <p:restoredTop sz="94660"/>
  </p:normalViewPr>
  <p:slideViewPr>
    <p:cSldViewPr snapToGrid="0">
      <p:cViewPr varScale="1">
        <p:scale>
          <a:sx n="104" d="100"/>
          <a:sy n="104" d="100"/>
        </p:scale>
        <p:origin x="84" y="33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4301B5B-2F49-A888-31C0-974B86375901}"/>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0E2C4DE6-18C9-6552-78E2-3BC7647E6B35}"/>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28AA1F39-A407-C278-5079-34575821AE1D}"/>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5" name="Footer Placeholder 4">
            <a:extLst>
              <a:ext uri="{FF2B5EF4-FFF2-40B4-BE49-F238E27FC236}">
                <a16:creationId xmlns:a16="http://schemas.microsoft.com/office/drawing/2014/main" id="{5566EE77-60D3-5B8C-1213-3C42B2D873D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4B602B6-6E17-A570-CD76-AD9214C0576C}"/>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33358982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2FBA61-DB07-F71A-72C8-AE82CE01C6B3}"/>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A1972BE5-57A9-937C-5C1F-5D3D88BEE378}"/>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0874A77-EBE3-F564-9034-4B24FD87CB82}"/>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5" name="Footer Placeholder 4">
            <a:extLst>
              <a:ext uri="{FF2B5EF4-FFF2-40B4-BE49-F238E27FC236}">
                <a16:creationId xmlns:a16="http://schemas.microsoft.com/office/drawing/2014/main" id="{68956EE6-DE1E-1F01-F658-50F1A42FE76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46601F1-0244-5A5B-C863-559EF1985AE7}"/>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285332908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58496FF9-6BEE-D788-6499-638723705146}"/>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3010FF4E-BAA7-C385-51E3-377F25C42EB0}"/>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F68BE05-3640-E66D-5A2C-66353017FB00}"/>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5" name="Footer Placeholder 4">
            <a:extLst>
              <a:ext uri="{FF2B5EF4-FFF2-40B4-BE49-F238E27FC236}">
                <a16:creationId xmlns:a16="http://schemas.microsoft.com/office/drawing/2014/main" id="{346F5536-67E1-C0B6-30A9-1531BE5EF99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EDF7D8A-9053-B08B-BFB7-9837ACD7E22E}"/>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20672128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9B95F69-C6C1-A80E-48E9-B948F5BDDDD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D34ED5F6-FD62-7E1E-2BF7-2CEE54B48ABC}"/>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C28396F-4B2C-F63A-8393-34ACEFAEFD48}"/>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5" name="Footer Placeholder 4">
            <a:extLst>
              <a:ext uri="{FF2B5EF4-FFF2-40B4-BE49-F238E27FC236}">
                <a16:creationId xmlns:a16="http://schemas.microsoft.com/office/drawing/2014/main" id="{C36263E9-4FDB-7118-7EC3-27AE9141E88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10A4E1D-4D34-B7D9-8CB2-F9DB80C82B69}"/>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40530242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59D8917-0E96-4671-7F4D-14B8D15DCD0A}"/>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AAC8B96B-5F71-E3EA-8D51-68660715F32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329D6B14-D290-105B-74DF-E8CDE3B82CB7}"/>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5" name="Footer Placeholder 4">
            <a:extLst>
              <a:ext uri="{FF2B5EF4-FFF2-40B4-BE49-F238E27FC236}">
                <a16:creationId xmlns:a16="http://schemas.microsoft.com/office/drawing/2014/main" id="{2AFBA9E0-17AA-0642-FB58-4E5832BB232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4199E8C-5FD3-169C-8629-DB16F4B6B23C}"/>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1648810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984CA30-3A24-2178-F24B-FB0ECC20C913}"/>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D7CEB133-95A4-7567-B00D-CB443FAAC8CE}"/>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D6EC1533-E02A-4266-48EA-A685225710EB}"/>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3B656975-4829-34B7-CECF-C2FF65232C17}"/>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6" name="Footer Placeholder 5">
            <a:extLst>
              <a:ext uri="{FF2B5EF4-FFF2-40B4-BE49-F238E27FC236}">
                <a16:creationId xmlns:a16="http://schemas.microsoft.com/office/drawing/2014/main" id="{4E585FA1-9AF8-860E-3F07-6C4927DFDFEC}"/>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33DBD3F-0635-D205-EF1D-1F4DC6170220}"/>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3874387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0614B6F-56EA-F278-36F9-64910BE30387}"/>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D50FCD04-2BC5-16ED-D707-A518A129ADC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C71053E9-D650-88DE-AC0F-B8F5B2804CDB}"/>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C62DAF32-61CF-9255-BDC0-0B78CC8EFC0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133812A-EBDD-832D-FC10-5DC74D8C5FFF}"/>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1CAF8AFF-D600-5D05-750E-7D8B1E2CCC79}"/>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8" name="Footer Placeholder 7">
            <a:extLst>
              <a:ext uri="{FF2B5EF4-FFF2-40B4-BE49-F238E27FC236}">
                <a16:creationId xmlns:a16="http://schemas.microsoft.com/office/drawing/2014/main" id="{C81D195D-4797-009F-4D86-784EE4FB27D6}"/>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C8F7E656-79FF-794E-D86B-957C66A8234B}"/>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37400444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826177-AC7F-2C93-140A-593E406637DA}"/>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21B76A2B-884C-84EE-F17B-01AC91790E85}"/>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4" name="Footer Placeholder 3">
            <a:extLst>
              <a:ext uri="{FF2B5EF4-FFF2-40B4-BE49-F238E27FC236}">
                <a16:creationId xmlns:a16="http://schemas.microsoft.com/office/drawing/2014/main" id="{9AF2BC6C-3FD0-E188-532F-E07DBD2FE98F}"/>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00180B2B-9BB4-A6A0-50B5-24A1DF0036E1}"/>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13448023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100E6255-DFF8-B0C2-CB11-3AC9883D1226}"/>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3" name="Footer Placeholder 2">
            <a:extLst>
              <a:ext uri="{FF2B5EF4-FFF2-40B4-BE49-F238E27FC236}">
                <a16:creationId xmlns:a16="http://schemas.microsoft.com/office/drawing/2014/main" id="{81057417-7C9C-8F91-BBD3-5F41B71F303D}"/>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6E533EF7-DA4F-C185-CC90-E2837F9FABCC}"/>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113814327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00C186-869D-6CFF-8554-5242C2EB88A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4C131D6C-AB05-7B79-50EA-BC0C53E9012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8EEEE765-F4C2-1E51-0A00-2B60D21C96D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0920B4B6-FCD2-96E0-AF7E-1D6B3CAD4152}"/>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6" name="Footer Placeholder 5">
            <a:extLst>
              <a:ext uri="{FF2B5EF4-FFF2-40B4-BE49-F238E27FC236}">
                <a16:creationId xmlns:a16="http://schemas.microsoft.com/office/drawing/2014/main" id="{0280E25D-EEBE-1F23-F4CB-0649DAD08504}"/>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C8614F9-D7E9-B9EB-B11C-AC72147FB3DC}"/>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242444786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BBEDAB-D476-9715-56B3-D3F4DD27DBA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2516269A-ECC3-FAC2-07C0-AEB01408BAE8}"/>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24023069-C6C9-7F94-C117-D3F712C8968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FB66EC6E-5509-2BFA-7AB6-E1912F606E69}"/>
              </a:ext>
            </a:extLst>
          </p:cNvPr>
          <p:cNvSpPr>
            <a:spLocks noGrp="1"/>
          </p:cNvSpPr>
          <p:nvPr>
            <p:ph type="dt" sz="half" idx="10"/>
          </p:nvPr>
        </p:nvSpPr>
        <p:spPr/>
        <p:txBody>
          <a:bodyPr/>
          <a:lstStyle/>
          <a:p>
            <a:fld id="{F8414F35-B934-4C97-8018-DD2D9D141C10}" type="datetimeFigureOut">
              <a:rPr lang="en-US" smtClean="0"/>
              <a:t>8/17/2023</a:t>
            </a:fld>
            <a:endParaRPr lang="en-US"/>
          </a:p>
        </p:txBody>
      </p:sp>
      <p:sp>
        <p:nvSpPr>
          <p:cNvPr id="6" name="Footer Placeholder 5">
            <a:extLst>
              <a:ext uri="{FF2B5EF4-FFF2-40B4-BE49-F238E27FC236}">
                <a16:creationId xmlns:a16="http://schemas.microsoft.com/office/drawing/2014/main" id="{54116594-53BF-77A8-DED5-45C82023D1B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7692AE4-2F0A-B4A4-C33B-76C9F1CB2837}"/>
              </a:ext>
            </a:extLst>
          </p:cNvPr>
          <p:cNvSpPr>
            <a:spLocks noGrp="1"/>
          </p:cNvSpPr>
          <p:nvPr>
            <p:ph type="sldNum" sz="quarter" idx="12"/>
          </p:nvPr>
        </p:nvSpPr>
        <p:spPr/>
        <p:txBody>
          <a:bodyPr/>
          <a:lstStyle/>
          <a:p>
            <a:fld id="{8DB86DB9-7F20-4658-BBF2-F9FB0B122A48}" type="slidenum">
              <a:rPr lang="en-US" smtClean="0"/>
              <a:t>‹#›</a:t>
            </a:fld>
            <a:endParaRPr lang="en-US"/>
          </a:p>
        </p:txBody>
      </p:sp>
    </p:spTree>
    <p:extLst>
      <p:ext uri="{BB962C8B-B14F-4D97-AF65-F5344CB8AC3E}">
        <p14:creationId xmlns:p14="http://schemas.microsoft.com/office/powerpoint/2010/main" val="38583991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2">
            <a:lumMod val="20000"/>
            <a:lumOff val="80000"/>
          </a:schemeClr>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44C8B759-7C88-FD2D-7C86-6943D443C01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F170C7B8-1871-7BD2-1205-051D55C24527}"/>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1FA6BC6-8140-C17A-A94E-1EE03855045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8414F35-B934-4C97-8018-DD2D9D141C10}" type="datetimeFigureOut">
              <a:rPr lang="en-US" smtClean="0"/>
              <a:t>8/17/2023</a:t>
            </a:fld>
            <a:endParaRPr lang="en-US"/>
          </a:p>
        </p:txBody>
      </p:sp>
      <p:sp>
        <p:nvSpPr>
          <p:cNvPr id="5" name="Footer Placeholder 4">
            <a:extLst>
              <a:ext uri="{FF2B5EF4-FFF2-40B4-BE49-F238E27FC236}">
                <a16:creationId xmlns:a16="http://schemas.microsoft.com/office/drawing/2014/main" id="{2AB3D488-86ED-0B07-7625-D7F32A11EBDA}"/>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15C8C041-C01E-DC9A-ADB4-7AFAE52DB3DF}"/>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DB86DB9-7F20-4658-BBF2-F9FB0B122A48}" type="slidenum">
              <a:rPr lang="en-US" smtClean="0"/>
              <a:t>‹#›</a:t>
            </a:fld>
            <a:endParaRPr lang="en-US"/>
          </a:p>
        </p:txBody>
      </p:sp>
    </p:spTree>
    <p:extLst>
      <p:ext uri="{BB962C8B-B14F-4D97-AF65-F5344CB8AC3E}">
        <p14:creationId xmlns:p14="http://schemas.microsoft.com/office/powerpoint/2010/main" val="237931782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A2980C-68F4-A96B-3C7A-13985719C277}"/>
              </a:ext>
            </a:extLst>
          </p:cNvPr>
          <p:cNvSpPr>
            <a:spLocks noGrp="1"/>
          </p:cNvSpPr>
          <p:nvPr>
            <p:ph type="ctrTitle"/>
          </p:nvPr>
        </p:nvSpPr>
        <p:spPr/>
        <p:txBody>
          <a:bodyPr>
            <a:normAutofit fontScale="90000"/>
          </a:bodyPr>
          <a:lstStyle/>
          <a:p>
            <a:r>
              <a:rPr lang="en-GB" b="1" dirty="0"/>
              <a:t>The importance of pharmacogenetics for the clinical application of drugs</a:t>
            </a:r>
            <a:endParaRPr lang="en-US" b="1" dirty="0"/>
          </a:p>
        </p:txBody>
      </p:sp>
      <p:sp>
        <p:nvSpPr>
          <p:cNvPr id="3" name="Subtitle 2">
            <a:extLst>
              <a:ext uri="{FF2B5EF4-FFF2-40B4-BE49-F238E27FC236}">
                <a16:creationId xmlns:a16="http://schemas.microsoft.com/office/drawing/2014/main" id="{0532554C-9F73-F301-6FDC-75D782FDB66D}"/>
              </a:ext>
            </a:extLst>
          </p:cNvPr>
          <p:cNvSpPr>
            <a:spLocks noGrp="1"/>
          </p:cNvSpPr>
          <p:nvPr>
            <p:ph type="subTitle" idx="1"/>
          </p:nvPr>
        </p:nvSpPr>
        <p:spPr/>
        <p:txBody>
          <a:bodyPr/>
          <a:lstStyle/>
          <a:p>
            <a:r>
              <a:rPr lang="sr-Latn-RS" dirty="0"/>
              <a:t>Prof. Slobodan M. Janković</a:t>
            </a:r>
            <a:endParaRPr lang="en-US" dirty="0"/>
          </a:p>
        </p:txBody>
      </p:sp>
    </p:spTree>
    <p:extLst>
      <p:ext uri="{BB962C8B-B14F-4D97-AF65-F5344CB8AC3E}">
        <p14:creationId xmlns:p14="http://schemas.microsoft.com/office/powerpoint/2010/main" val="310918942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5208C3B-B761-69DD-A231-A0DADADB67C1}"/>
              </a:ext>
            </a:extLst>
          </p:cNvPr>
          <p:cNvSpPr>
            <a:spLocks noGrp="1"/>
          </p:cNvSpPr>
          <p:nvPr>
            <p:ph type="title"/>
          </p:nvPr>
        </p:nvSpPr>
        <p:spPr/>
        <p:txBody>
          <a:bodyPr/>
          <a:lstStyle/>
          <a:p>
            <a:r>
              <a:rPr lang="sr-Latn-RS" dirty="0"/>
              <a:t>The </a:t>
            </a:r>
            <a:r>
              <a:rPr lang="en-GB" dirty="0"/>
              <a:t>epidermal growth factor receptor (EGFR) </a:t>
            </a:r>
            <a:endParaRPr lang="en-US" dirty="0"/>
          </a:p>
        </p:txBody>
      </p:sp>
      <p:sp>
        <p:nvSpPr>
          <p:cNvPr id="3" name="Content Placeholder 2">
            <a:extLst>
              <a:ext uri="{FF2B5EF4-FFF2-40B4-BE49-F238E27FC236}">
                <a16:creationId xmlns:a16="http://schemas.microsoft.com/office/drawing/2014/main" id="{B7D6F562-1B8B-2F25-B887-0263A30A22BC}"/>
              </a:ext>
            </a:extLst>
          </p:cNvPr>
          <p:cNvSpPr>
            <a:spLocks noGrp="1"/>
          </p:cNvSpPr>
          <p:nvPr>
            <p:ph idx="1"/>
          </p:nvPr>
        </p:nvSpPr>
        <p:spPr/>
        <p:txBody>
          <a:bodyPr/>
          <a:lstStyle/>
          <a:p>
            <a:r>
              <a:rPr lang="en-GB" dirty="0"/>
              <a:t>Another, this time positive, example where mutations lead to changes in effector proteins is the epidermal growth factor receptor (EGFR) . </a:t>
            </a:r>
            <a:endParaRPr lang="sr-Latn-RS" dirty="0"/>
          </a:p>
          <a:p>
            <a:r>
              <a:rPr lang="en-GB" dirty="0"/>
              <a:t>It was noted that a small number of patients with non- microcellular lung cancer responds well to a tyrosine kinase inhibitor gefitinib. </a:t>
            </a:r>
            <a:endParaRPr lang="sr-Latn-RS" dirty="0"/>
          </a:p>
          <a:p>
            <a:r>
              <a:rPr lang="en-GB" dirty="0"/>
              <a:t>The reason for this is most likely a change in the intracellular part of this receptor, so that gefitinib binds to it more easily and blocks it more successfully.</a:t>
            </a:r>
            <a:endParaRPr lang="en-US" dirty="0"/>
          </a:p>
        </p:txBody>
      </p:sp>
    </p:spTree>
    <p:extLst>
      <p:ext uri="{BB962C8B-B14F-4D97-AF65-F5344CB8AC3E}">
        <p14:creationId xmlns:p14="http://schemas.microsoft.com/office/powerpoint/2010/main" val="70652460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6C18E8C-F5F9-7658-B937-59E2CA0F7882}"/>
              </a:ext>
            </a:extLst>
          </p:cNvPr>
          <p:cNvSpPr>
            <a:spLocks noGrp="1"/>
          </p:cNvSpPr>
          <p:nvPr>
            <p:ph type="title"/>
          </p:nvPr>
        </p:nvSpPr>
        <p:spPr>
          <a:xfrm>
            <a:off x="838199" y="365125"/>
            <a:ext cx="10746921" cy="1325563"/>
          </a:xfrm>
        </p:spPr>
        <p:txBody>
          <a:bodyPr/>
          <a:lstStyle/>
          <a:p>
            <a:r>
              <a:rPr lang="sr-Latn-RS" dirty="0"/>
              <a:t>T</a:t>
            </a:r>
            <a:r>
              <a:rPr lang="en-GB" dirty="0"/>
              <a:t>he epidermal growth factor receptor 2 (HER2) </a:t>
            </a:r>
            <a:endParaRPr lang="en-US" dirty="0"/>
          </a:p>
        </p:txBody>
      </p:sp>
      <p:sp>
        <p:nvSpPr>
          <p:cNvPr id="3" name="Content Placeholder 2">
            <a:extLst>
              <a:ext uri="{FF2B5EF4-FFF2-40B4-BE49-F238E27FC236}">
                <a16:creationId xmlns:a16="http://schemas.microsoft.com/office/drawing/2014/main" id="{E336A24F-E4FE-571C-0E86-3888EA22220A}"/>
              </a:ext>
            </a:extLst>
          </p:cNvPr>
          <p:cNvSpPr>
            <a:spLocks noGrp="1"/>
          </p:cNvSpPr>
          <p:nvPr>
            <p:ph idx="1"/>
          </p:nvPr>
        </p:nvSpPr>
        <p:spPr/>
        <p:txBody>
          <a:bodyPr/>
          <a:lstStyle/>
          <a:p>
            <a:r>
              <a:rPr lang="en-GB" dirty="0"/>
              <a:t>In about 20% of patients with breast cancer, the epidermal growth factor receptor 2 (HER2) is expressed (</a:t>
            </a:r>
            <a:r>
              <a:rPr lang="en-GB" dirty="0" err="1"/>
              <a:t>i</a:t>
            </a:r>
            <a:r>
              <a:rPr lang="sr-Latn-RS" dirty="0"/>
              <a:t>.</a:t>
            </a:r>
            <a:r>
              <a:rPr lang="en-GB" dirty="0"/>
              <a:t>e</a:t>
            </a:r>
            <a:r>
              <a:rPr lang="sr-Latn-RS" dirty="0"/>
              <a:t>.,</a:t>
            </a:r>
            <a:r>
              <a:rPr lang="en-GB" dirty="0"/>
              <a:t> present on the membrane of </a:t>
            </a:r>
            <a:r>
              <a:rPr lang="en-GB" dirty="0" err="1"/>
              <a:t>tumor</a:t>
            </a:r>
            <a:r>
              <a:rPr lang="en-GB" dirty="0"/>
              <a:t> cells) to a greater extent than usual. </a:t>
            </a:r>
            <a:endParaRPr lang="sr-Latn-RS" dirty="0"/>
          </a:p>
          <a:p>
            <a:r>
              <a:rPr lang="en-GB" dirty="0"/>
              <a:t>In such persons, monotherapy </a:t>
            </a:r>
            <a:r>
              <a:rPr lang="sr-Latn-RS" dirty="0"/>
              <a:t>with </a:t>
            </a:r>
            <a:r>
              <a:rPr lang="en-GB" dirty="0"/>
              <a:t>trastuzumab, a blocker HER2 receptor, is not effective enough in the treatment of </a:t>
            </a:r>
            <a:r>
              <a:rPr lang="en-GB" dirty="0" err="1"/>
              <a:t>tumors</a:t>
            </a:r>
            <a:r>
              <a:rPr lang="en-GB" dirty="0"/>
              <a:t>, so </a:t>
            </a:r>
            <a:r>
              <a:rPr lang="en-GB" dirty="0" err="1"/>
              <a:t>trastuzimab</a:t>
            </a:r>
            <a:r>
              <a:rPr lang="en-GB" dirty="0"/>
              <a:t> must be combined with chemotherapy or other blockers are used instead , which can overcome the increased number of HER2 receptors (</a:t>
            </a:r>
            <a:r>
              <a:rPr lang="en-GB" dirty="0" err="1"/>
              <a:t>eg</a:t>
            </a:r>
            <a:r>
              <a:rPr lang="en-GB" dirty="0"/>
              <a:t> </a:t>
            </a:r>
            <a:r>
              <a:rPr lang="en-GB" dirty="0" err="1"/>
              <a:t>pertuzumab</a:t>
            </a:r>
            <a:r>
              <a:rPr lang="en-GB" dirty="0"/>
              <a:t> or trastuzumab-emtansine ). </a:t>
            </a:r>
            <a:endParaRPr lang="en-US" dirty="0"/>
          </a:p>
        </p:txBody>
      </p:sp>
    </p:spTree>
    <p:extLst>
      <p:ext uri="{BB962C8B-B14F-4D97-AF65-F5344CB8AC3E}">
        <p14:creationId xmlns:p14="http://schemas.microsoft.com/office/powerpoint/2010/main" val="68604740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BDDB218-416F-53B7-CE9C-0B2ECD27764E}"/>
              </a:ext>
            </a:extLst>
          </p:cNvPr>
          <p:cNvSpPr>
            <a:spLocks noGrp="1"/>
          </p:cNvSpPr>
          <p:nvPr>
            <p:ph type="title"/>
          </p:nvPr>
        </p:nvSpPr>
        <p:spPr/>
        <p:txBody>
          <a:bodyPr/>
          <a:lstStyle/>
          <a:p>
            <a:r>
              <a:rPr lang="sr-Latn-RS" b="1" dirty="0"/>
              <a:t>Introduction</a:t>
            </a:r>
            <a:endParaRPr lang="en-US" b="1" dirty="0"/>
          </a:p>
        </p:txBody>
      </p:sp>
      <p:sp>
        <p:nvSpPr>
          <p:cNvPr id="3" name="Content Placeholder 2">
            <a:extLst>
              <a:ext uri="{FF2B5EF4-FFF2-40B4-BE49-F238E27FC236}">
                <a16:creationId xmlns:a16="http://schemas.microsoft.com/office/drawing/2014/main" id="{560F9B0F-03D3-B18B-4279-8954DD98284C}"/>
              </a:ext>
            </a:extLst>
          </p:cNvPr>
          <p:cNvSpPr>
            <a:spLocks noGrp="1"/>
          </p:cNvSpPr>
          <p:nvPr>
            <p:ph idx="1"/>
          </p:nvPr>
        </p:nvSpPr>
        <p:spPr>
          <a:xfrm>
            <a:off x="838200" y="1825624"/>
            <a:ext cx="10515600" cy="4624161"/>
          </a:xfrm>
        </p:spPr>
        <p:txBody>
          <a:bodyPr>
            <a:normAutofit fontScale="70000" lnSpcReduction="20000"/>
          </a:bodyPr>
          <a:lstStyle/>
          <a:p>
            <a:r>
              <a:rPr lang="en-GB" dirty="0"/>
              <a:t>During evolution, spontaneous mutations of many genes occur, including those encoding enzymes or functional proteins important for the action or metabolism of drugs. Since mutated genes are inherited, people with mutations of certain genes that they carry in their genome appear over time in different ethnic groups. </a:t>
            </a:r>
            <a:endParaRPr lang="sr-Latn-RS" dirty="0"/>
          </a:p>
          <a:p>
            <a:r>
              <a:rPr lang="en-GB" dirty="0"/>
              <a:t>The result of a gene mutation can be the coding of a protein that has a reduced or increased function compared to the protein coded by the non-mutated gene in the rest of the population.</a:t>
            </a:r>
            <a:endParaRPr lang="sr-Latn-RS" dirty="0"/>
          </a:p>
          <a:p>
            <a:r>
              <a:rPr lang="en-GB" dirty="0"/>
              <a:t>This practically means that people with gene mutations that lead to reduced function of a protein through which the drug's effect takes place (</a:t>
            </a:r>
            <a:r>
              <a:rPr lang="en-GB" dirty="0" err="1"/>
              <a:t>eg</a:t>
            </a:r>
            <a:r>
              <a:rPr lang="en-GB" dirty="0"/>
              <a:t>, receptor) will have a weaker clinical response to that drug. </a:t>
            </a:r>
            <a:endParaRPr lang="sr-Latn-RS" dirty="0"/>
          </a:p>
          <a:p>
            <a:r>
              <a:rPr lang="en-GB" dirty="0"/>
              <a:t>Conversely, mutations that lead to increased function of a protein will lead to increased sensitivity to that drug in the person carrying the mutation. </a:t>
            </a:r>
            <a:endParaRPr lang="sr-Latn-RS" dirty="0"/>
          </a:p>
          <a:p>
            <a:r>
              <a:rPr lang="en-GB" dirty="0"/>
              <a:t>If it concerns genes that affect enzymes that metabolize drugs (</a:t>
            </a:r>
            <a:r>
              <a:rPr lang="en-GB" dirty="0" err="1"/>
              <a:t>eg</a:t>
            </a:r>
            <a:r>
              <a:rPr lang="en-GB" dirty="0"/>
              <a:t> cytochromes), reduced or increased activity of such enzymes as a result of gene mutation will result in slowed or accelerated metabolism and elimination of the drug. </a:t>
            </a:r>
            <a:endParaRPr lang="sr-Latn-RS" dirty="0"/>
          </a:p>
          <a:p>
            <a:r>
              <a:rPr lang="en-GB" dirty="0"/>
              <a:t>It would be useful to know if our patient has any gene mutation relevant to the effect of the drug we want to prescribe, because then we could immediately adjust the dose of the drug (increase or decrease it) at the beginning of therapy, or perhaps choose another drug. </a:t>
            </a:r>
            <a:endParaRPr lang="en-US" dirty="0"/>
          </a:p>
        </p:txBody>
      </p:sp>
    </p:spTree>
    <p:extLst>
      <p:ext uri="{BB962C8B-B14F-4D97-AF65-F5344CB8AC3E}">
        <p14:creationId xmlns:p14="http://schemas.microsoft.com/office/powerpoint/2010/main" val="21944094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B929E7-1057-E42F-232D-D81A7458EA9C}"/>
              </a:ext>
            </a:extLst>
          </p:cNvPr>
          <p:cNvSpPr>
            <a:spLocks noGrp="1"/>
          </p:cNvSpPr>
          <p:nvPr>
            <p:ph type="title"/>
          </p:nvPr>
        </p:nvSpPr>
        <p:spPr/>
        <p:txBody>
          <a:bodyPr/>
          <a:lstStyle/>
          <a:p>
            <a:r>
              <a:rPr lang="en-US" b="1" dirty="0"/>
              <a:t>Hardy- Weinberg law </a:t>
            </a:r>
          </a:p>
        </p:txBody>
      </p:sp>
      <p:sp>
        <p:nvSpPr>
          <p:cNvPr id="3" name="Content Placeholder 2">
            <a:extLst>
              <a:ext uri="{FF2B5EF4-FFF2-40B4-BE49-F238E27FC236}">
                <a16:creationId xmlns:a16="http://schemas.microsoft.com/office/drawing/2014/main" id="{F3F9D8A4-42BF-E731-198C-B5B4778CD38D}"/>
              </a:ext>
            </a:extLst>
          </p:cNvPr>
          <p:cNvSpPr>
            <a:spLocks noGrp="1"/>
          </p:cNvSpPr>
          <p:nvPr>
            <p:ph idx="1"/>
          </p:nvPr>
        </p:nvSpPr>
        <p:spPr/>
        <p:txBody>
          <a:bodyPr>
            <a:normAutofit lnSpcReduction="10000"/>
          </a:bodyPr>
          <a:lstStyle/>
          <a:p>
            <a:r>
              <a:rPr lang="en-GB" dirty="0"/>
              <a:t>. If we have only two possible alleles in the population ("normal" allele and mutated allele ), and if we denote the probability of the appearance of the "normal" allele by "p" and the mutated one by "q" (where p + q = 1) , then the following formula applies: p 2 + 2pq + q 2 = 1. </a:t>
            </a:r>
            <a:endParaRPr lang="sr-Latn-RS" dirty="0"/>
          </a:p>
          <a:p>
            <a:r>
              <a:rPr lang="en-GB" dirty="0"/>
              <a:t>We can calculate the probability from this formula of homozygous for the "normal" allele (p</a:t>
            </a:r>
            <a:r>
              <a:rPr lang="en-GB" baseline="30000" dirty="0"/>
              <a:t>2</a:t>
            </a:r>
            <a:r>
              <a:rPr lang="en-GB" dirty="0"/>
              <a:t> ), the probability of heterozygote (2pq) and probability of homozygous for the mutated allele (q</a:t>
            </a:r>
            <a:r>
              <a:rPr lang="en-GB" baseline="30000" dirty="0"/>
              <a:t>2</a:t>
            </a:r>
            <a:r>
              <a:rPr lang="en-GB" dirty="0"/>
              <a:t> ). </a:t>
            </a:r>
            <a:endParaRPr lang="sr-Latn-RS" dirty="0"/>
          </a:p>
          <a:p>
            <a:r>
              <a:rPr lang="en-GB" dirty="0"/>
              <a:t>The frequency of such homozygotes and heterozygotes in a certain population is obtained when we multiply the calculated probabilities by the total number of members of that population.</a:t>
            </a:r>
            <a:endParaRPr lang="en-US" dirty="0"/>
          </a:p>
        </p:txBody>
      </p:sp>
    </p:spTree>
    <p:extLst>
      <p:ext uri="{BB962C8B-B14F-4D97-AF65-F5344CB8AC3E}">
        <p14:creationId xmlns:p14="http://schemas.microsoft.com/office/powerpoint/2010/main" val="33157170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9645B20-2EAC-1734-CA4C-8FFAEBD6CE5B}"/>
              </a:ext>
            </a:extLst>
          </p:cNvPr>
          <p:cNvSpPr>
            <a:spLocks noGrp="1"/>
          </p:cNvSpPr>
          <p:nvPr>
            <p:ph type="title"/>
          </p:nvPr>
        </p:nvSpPr>
        <p:spPr/>
        <p:txBody>
          <a:bodyPr/>
          <a:lstStyle/>
          <a:p>
            <a:r>
              <a:rPr lang="en-US" b="1" dirty="0"/>
              <a:t>GENETIC POLYMORPHISM IN MEDICINE METABOLISM</a:t>
            </a:r>
          </a:p>
        </p:txBody>
      </p:sp>
      <p:sp>
        <p:nvSpPr>
          <p:cNvPr id="3" name="Content Placeholder 2">
            <a:extLst>
              <a:ext uri="{FF2B5EF4-FFF2-40B4-BE49-F238E27FC236}">
                <a16:creationId xmlns:a16="http://schemas.microsoft.com/office/drawing/2014/main" id="{93929473-0885-4CA7-385B-7B4FA2EE009F}"/>
              </a:ext>
            </a:extLst>
          </p:cNvPr>
          <p:cNvSpPr>
            <a:spLocks noGrp="1"/>
          </p:cNvSpPr>
          <p:nvPr>
            <p:ph idx="1"/>
          </p:nvPr>
        </p:nvSpPr>
        <p:spPr/>
        <p:txBody>
          <a:bodyPr/>
          <a:lstStyle/>
          <a:p>
            <a:r>
              <a:rPr lang="en-GB" dirty="0"/>
              <a:t>Succinylcholine - a number of people have a genetically determined defect in the structure of pseudocholinesterase , so they metabolize it half as slowly. succinylcholine. In such persons, the recovery from succinylcholine</a:t>
            </a:r>
            <a:r>
              <a:rPr lang="sr-Latn-RS" dirty="0"/>
              <a:t> </a:t>
            </a:r>
            <a:r>
              <a:rPr lang="en-GB" dirty="0"/>
              <a:t>- induced neuromuscular paralysis is considerably delayed.</a:t>
            </a:r>
            <a:endParaRPr lang="en-US" dirty="0"/>
          </a:p>
        </p:txBody>
      </p:sp>
    </p:spTree>
    <p:extLst>
      <p:ext uri="{BB962C8B-B14F-4D97-AF65-F5344CB8AC3E}">
        <p14:creationId xmlns:p14="http://schemas.microsoft.com/office/powerpoint/2010/main" val="326145470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634C84-EEBD-6BAC-BB81-AF1CF4958FEA}"/>
              </a:ext>
            </a:extLst>
          </p:cNvPr>
          <p:cNvSpPr>
            <a:spLocks noGrp="1"/>
          </p:cNvSpPr>
          <p:nvPr>
            <p:ph type="title"/>
          </p:nvPr>
        </p:nvSpPr>
        <p:spPr/>
        <p:txBody>
          <a:bodyPr/>
          <a:lstStyle/>
          <a:p>
            <a:r>
              <a:rPr lang="en-US" b="1" dirty="0"/>
              <a:t>GENETIC POLYMORPHISM IN MEDICINE METABOLISM</a:t>
            </a:r>
          </a:p>
        </p:txBody>
      </p:sp>
      <p:sp>
        <p:nvSpPr>
          <p:cNvPr id="3" name="Content Placeholder 2">
            <a:extLst>
              <a:ext uri="{FF2B5EF4-FFF2-40B4-BE49-F238E27FC236}">
                <a16:creationId xmlns:a16="http://schemas.microsoft.com/office/drawing/2014/main" id="{EE7B8064-E27C-086D-1B8E-B8AD69770049}"/>
              </a:ext>
            </a:extLst>
          </p:cNvPr>
          <p:cNvSpPr>
            <a:spLocks noGrp="1"/>
          </p:cNvSpPr>
          <p:nvPr>
            <p:ph idx="1"/>
          </p:nvPr>
        </p:nvSpPr>
        <p:spPr/>
        <p:txBody>
          <a:bodyPr/>
          <a:lstStyle/>
          <a:p>
            <a:r>
              <a:rPr lang="en-GB" dirty="0"/>
              <a:t>About 50% of the population has genetically determined slow acetylation of drugs. In such persons, it is necessary to reduce the dose isoniazid and ensure sufficient application of vitamin B6 . If the dose is not reduced, isoniazid will cause peripheral neuropathy. </a:t>
            </a:r>
            <a:endParaRPr lang="sr-Latn-RS" dirty="0"/>
          </a:p>
          <a:p>
            <a:r>
              <a:rPr lang="en-GB" dirty="0"/>
              <a:t>In addition to isoniazid, vasodilator hydralazine and antiarrhythmic procainamide are metabolized by acetylation; in people who are slow acetylators, their effect after usual doses can be significantly higher than in "normal" people, and the risk of drug-induced lupus is increased. </a:t>
            </a:r>
            <a:endParaRPr lang="en-US" dirty="0"/>
          </a:p>
        </p:txBody>
      </p:sp>
    </p:spTree>
    <p:extLst>
      <p:ext uri="{BB962C8B-B14F-4D97-AF65-F5344CB8AC3E}">
        <p14:creationId xmlns:p14="http://schemas.microsoft.com/office/powerpoint/2010/main" val="19715242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700B586-BA93-3361-CAE3-784249567685}"/>
              </a:ext>
            </a:extLst>
          </p:cNvPr>
          <p:cNvSpPr>
            <a:spLocks noGrp="1"/>
          </p:cNvSpPr>
          <p:nvPr>
            <p:ph type="title"/>
          </p:nvPr>
        </p:nvSpPr>
        <p:spPr/>
        <p:txBody>
          <a:bodyPr/>
          <a:lstStyle/>
          <a:p>
            <a:r>
              <a:rPr lang="sr-Latn-RS" b="1" dirty="0"/>
              <a:t>CYP 2D6</a:t>
            </a:r>
            <a:endParaRPr lang="en-US" b="1" dirty="0"/>
          </a:p>
        </p:txBody>
      </p:sp>
      <p:sp>
        <p:nvSpPr>
          <p:cNvPr id="3" name="Content Placeholder 2">
            <a:extLst>
              <a:ext uri="{FF2B5EF4-FFF2-40B4-BE49-F238E27FC236}">
                <a16:creationId xmlns:a16="http://schemas.microsoft.com/office/drawing/2014/main" id="{8D13C64D-9531-ED62-820A-0AD1F4CA11A6}"/>
              </a:ext>
            </a:extLst>
          </p:cNvPr>
          <p:cNvSpPr>
            <a:spLocks noGrp="1"/>
          </p:cNvSpPr>
          <p:nvPr>
            <p:ph idx="1"/>
          </p:nvPr>
        </p:nvSpPr>
        <p:spPr>
          <a:xfrm>
            <a:off x="838200" y="1351190"/>
            <a:ext cx="10515600" cy="5323114"/>
          </a:xfrm>
        </p:spPr>
        <p:txBody>
          <a:bodyPr>
            <a:normAutofit fontScale="85000" lnSpcReduction="10000"/>
          </a:bodyPr>
          <a:lstStyle/>
          <a:p>
            <a:r>
              <a:rPr lang="en-GB" dirty="0"/>
              <a:t>Isoform gene cytochrome CYP2D6 is located on chromosome 22 in humans. </a:t>
            </a:r>
            <a:endParaRPr lang="sr-Latn-RS" dirty="0"/>
          </a:p>
          <a:p>
            <a:r>
              <a:rPr lang="en-GB" dirty="0"/>
              <a:t>In 3-10% of people who inherited ( autosomal recessive ) some defective allele for the isoform cytochrome CYP2D6 (there are more mutants in Europeans). With alleles that lead to </a:t>
            </a:r>
            <a:r>
              <a:rPr lang="en-GB" b="1" dirty="0"/>
              <a:t>reduced activity </a:t>
            </a:r>
            <a:r>
              <a:rPr lang="en-GB" dirty="0"/>
              <a:t>of this enzyme : CYP 2D6*3, CYP 2D6 *4 and CYP 2D6*5), the metabolism of many drugs is weakened (beta blockers, antidepressants, antipsychotics, antiarrhythmics, selegiline , codeine , tramadol , dextromethorphan , debrisoquin , etc.). In such persons, very high concentrations of these drugs in the blood can be expected, due to slow elimination. In order to avoid the occurrence of toxic reactions , people with mutations in the gene encoding CYP 2D6 (and therefore with reduced CYP 2D6 function ) should reduce the doses of these drugs. </a:t>
            </a:r>
            <a:endParaRPr lang="sr-Latn-RS" dirty="0"/>
          </a:p>
          <a:p>
            <a:r>
              <a:rPr lang="en-GB" dirty="0"/>
              <a:t>On the other hand, in some Europeans, and even a third of Ethiopians and Saudi Arabians , the gene for CYP 2D6 is present in as many as </a:t>
            </a:r>
            <a:r>
              <a:rPr lang="en-GB" b="1" dirty="0"/>
              <a:t>13 copies</a:t>
            </a:r>
            <a:r>
              <a:rPr lang="en-GB" dirty="0"/>
              <a:t>, so they metabolize certain drugs 2-3 times faster than other people (e.g. they should be given 2-3 times the higher dose of nortriptyline to achieve a therapeutic effect). </a:t>
            </a:r>
            <a:endParaRPr lang="en-US" dirty="0"/>
          </a:p>
        </p:txBody>
      </p:sp>
    </p:spTree>
    <p:extLst>
      <p:ext uri="{BB962C8B-B14F-4D97-AF65-F5344CB8AC3E}">
        <p14:creationId xmlns:p14="http://schemas.microsoft.com/office/powerpoint/2010/main" val="187100735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F87F10F-CBB0-EB43-39F5-9D675D571CDC}"/>
              </a:ext>
            </a:extLst>
          </p:cNvPr>
          <p:cNvSpPr>
            <a:spLocks noGrp="1"/>
          </p:cNvSpPr>
          <p:nvPr>
            <p:ph type="title"/>
          </p:nvPr>
        </p:nvSpPr>
        <p:spPr/>
        <p:txBody>
          <a:bodyPr/>
          <a:lstStyle/>
          <a:p>
            <a:r>
              <a:rPr lang="sr-Latn-RS" b="1" dirty="0"/>
              <a:t>CYP 2C9</a:t>
            </a:r>
            <a:endParaRPr lang="en-US" b="1" dirty="0"/>
          </a:p>
        </p:txBody>
      </p:sp>
      <p:sp>
        <p:nvSpPr>
          <p:cNvPr id="3" name="Content Placeholder 2">
            <a:extLst>
              <a:ext uri="{FF2B5EF4-FFF2-40B4-BE49-F238E27FC236}">
                <a16:creationId xmlns:a16="http://schemas.microsoft.com/office/drawing/2014/main" id="{83ABBEEA-9010-8D08-DECB-94A7C873DE68}"/>
              </a:ext>
            </a:extLst>
          </p:cNvPr>
          <p:cNvSpPr>
            <a:spLocks noGrp="1"/>
          </p:cNvSpPr>
          <p:nvPr>
            <p:ph idx="1"/>
          </p:nvPr>
        </p:nvSpPr>
        <p:spPr/>
        <p:txBody>
          <a:bodyPr>
            <a:normAutofit fontScale="85000" lnSpcReduction="20000"/>
          </a:bodyPr>
          <a:lstStyle/>
          <a:p>
            <a:r>
              <a:rPr lang="en-GB" dirty="0"/>
              <a:t>Isoform cytochrome CYP 2C9 may also have reduced activity in some people, due to genetically determined changes in the composition of amino -acids. In these people, the metabolism of drugs, which normally takes place through this isoform (ibuprofen, flurbiprofen , phenytoin , tolbutamide , meloxicam , piroxicam , erdafitinib , </a:t>
            </a:r>
            <a:r>
              <a:rPr lang="en-GB" dirty="0" err="1"/>
              <a:t>varfarin</a:t>
            </a:r>
            <a:r>
              <a:rPr lang="en-GB" dirty="0"/>
              <a:t>) is slowed. </a:t>
            </a:r>
            <a:endParaRPr lang="sr-Latn-RS" dirty="0"/>
          </a:p>
          <a:p>
            <a:r>
              <a:rPr lang="en-GB" dirty="0"/>
              <a:t>Clinically, the slow metabolism of warfarin is particularly significant , so people with a mutation of the gene for CYP 2C9, which leads to the synthesis of a less active enzyme, require a significant reduction in the dose of this drug; otherwise , bleeding occurs. </a:t>
            </a:r>
            <a:endParaRPr lang="sr-Latn-RS" dirty="0"/>
          </a:p>
          <a:p>
            <a:r>
              <a:rPr lang="en-GB" dirty="0"/>
              <a:t>The mutation of another gene is important for the effect of warfarin : it is the gene for the enzyme "vitamin K epoxide reductase subunit complex 1" </a:t>
            </a:r>
            <a:r>
              <a:rPr lang="sr-Latn-RS" dirty="0"/>
              <a:t>(</a:t>
            </a:r>
            <a:r>
              <a:rPr lang="en-GB" b="1" dirty="0"/>
              <a:t>VKORC1</a:t>
            </a:r>
            <a:r>
              <a:rPr lang="en-GB" dirty="0"/>
              <a:t>) , which reduces vitamin K and turns it into its active form. In the case of a mutation that disrupts this gene, thereby reducing the function of VKORC1 , the dose of warfarin must also be reduced, otherwise bleeding will occur.</a:t>
            </a:r>
            <a:endParaRPr lang="en-US" dirty="0"/>
          </a:p>
        </p:txBody>
      </p:sp>
    </p:spTree>
    <p:extLst>
      <p:ext uri="{BB962C8B-B14F-4D97-AF65-F5344CB8AC3E}">
        <p14:creationId xmlns:p14="http://schemas.microsoft.com/office/powerpoint/2010/main" val="18904940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30F938-0726-400F-D650-85C55F52F70D}"/>
              </a:ext>
            </a:extLst>
          </p:cNvPr>
          <p:cNvSpPr>
            <a:spLocks noGrp="1"/>
          </p:cNvSpPr>
          <p:nvPr>
            <p:ph type="title"/>
          </p:nvPr>
        </p:nvSpPr>
        <p:spPr/>
        <p:txBody>
          <a:bodyPr/>
          <a:lstStyle/>
          <a:p>
            <a:r>
              <a:rPr lang="sr-Latn-RS" b="1" dirty="0"/>
              <a:t>CYP 2C19</a:t>
            </a:r>
            <a:endParaRPr lang="en-US" b="1" dirty="0"/>
          </a:p>
        </p:txBody>
      </p:sp>
      <p:sp>
        <p:nvSpPr>
          <p:cNvPr id="3" name="Content Placeholder 2">
            <a:extLst>
              <a:ext uri="{FF2B5EF4-FFF2-40B4-BE49-F238E27FC236}">
                <a16:creationId xmlns:a16="http://schemas.microsoft.com/office/drawing/2014/main" id="{0DB1F1D0-66DF-F80E-F1CB-2CD5CA6097F5}"/>
              </a:ext>
            </a:extLst>
          </p:cNvPr>
          <p:cNvSpPr>
            <a:spLocks noGrp="1"/>
          </p:cNvSpPr>
          <p:nvPr>
            <p:ph idx="1"/>
          </p:nvPr>
        </p:nvSpPr>
        <p:spPr/>
        <p:txBody>
          <a:bodyPr>
            <a:normAutofit fontScale="92500" lnSpcReduction="10000"/>
          </a:bodyPr>
          <a:lstStyle/>
          <a:p>
            <a:r>
              <a:rPr lang="en-GB" dirty="0"/>
              <a:t>Mutations in the gene for cytochrome 2C19 can also lead to reduced activity of that cytochrome , and thus to a slower metabolism of some drugs, so it is necessary to reduce their doses so that they do not accumulate in the body. </a:t>
            </a:r>
            <a:endParaRPr lang="sr-Latn-RS" dirty="0"/>
          </a:p>
          <a:p>
            <a:r>
              <a:rPr lang="en-GB" dirty="0"/>
              <a:t>Medicines whose doses need to be reduced if there is a cytochrome 2C19 gene mutation are antiepileptics brivaracetam and clobazam , an antidepressant citalopram, and the proton pump blocker pantoprazole . </a:t>
            </a:r>
            <a:endParaRPr lang="sr-Latn-RS" dirty="0"/>
          </a:p>
          <a:p>
            <a:r>
              <a:rPr lang="en-GB" dirty="0"/>
              <a:t>On the other hand, for the normal activity of clopidogrel, it is necessary for it to be converted into an active metabolite by cytochrome 2C19 ; when a person has a mutation in the gene for this cytochrome, which then codes for a defective cytochrome 2C19, clopidogrel will not be converted into an active metabolite sufficiently, so that its effect is lost.</a:t>
            </a:r>
            <a:endParaRPr lang="en-US" dirty="0"/>
          </a:p>
        </p:txBody>
      </p:sp>
    </p:spTree>
    <p:extLst>
      <p:ext uri="{BB962C8B-B14F-4D97-AF65-F5344CB8AC3E}">
        <p14:creationId xmlns:p14="http://schemas.microsoft.com/office/powerpoint/2010/main" val="15750249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8AD4663-33DE-FB29-38FE-79C407B97900}"/>
              </a:ext>
            </a:extLst>
          </p:cNvPr>
          <p:cNvSpPr>
            <a:spLocks noGrp="1"/>
          </p:cNvSpPr>
          <p:nvPr>
            <p:ph type="title"/>
          </p:nvPr>
        </p:nvSpPr>
        <p:spPr/>
        <p:txBody>
          <a:bodyPr/>
          <a:lstStyle/>
          <a:p>
            <a:r>
              <a:rPr lang="en-GB" dirty="0"/>
              <a:t>GENETIC POLYMORPHISM IN THE EFFECT OF MEDICINES</a:t>
            </a:r>
            <a:endParaRPr lang="en-US" dirty="0"/>
          </a:p>
        </p:txBody>
      </p:sp>
      <p:sp>
        <p:nvSpPr>
          <p:cNvPr id="3" name="Content Placeholder 2">
            <a:extLst>
              <a:ext uri="{FF2B5EF4-FFF2-40B4-BE49-F238E27FC236}">
                <a16:creationId xmlns:a16="http://schemas.microsoft.com/office/drawing/2014/main" id="{706CB300-A31C-F3A3-95A4-4A78F7F9B6B8}"/>
              </a:ext>
            </a:extLst>
          </p:cNvPr>
          <p:cNvSpPr>
            <a:spLocks noGrp="1"/>
          </p:cNvSpPr>
          <p:nvPr>
            <p:ph idx="1"/>
          </p:nvPr>
        </p:nvSpPr>
        <p:spPr/>
        <p:txBody>
          <a:bodyPr/>
          <a:lstStyle/>
          <a:p>
            <a:r>
              <a:rPr lang="en-GB" dirty="0"/>
              <a:t>Mutations that lead to the creation of inactive or hyperactive functional proteins through which the action of the drug takes place are also common, but to date only some have proven clinical significance. </a:t>
            </a:r>
            <a:endParaRPr lang="sr-Latn-RS" dirty="0"/>
          </a:p>
          <a:p>
            <a:r>
              <a:rPr lang="en-GB" dirty="0"/>
              <a:t>Thus, it is known that mutations that lead to the change of amino acids at positions 16, 27 and 164 of the beta 2 receptor lead to increased acute reactivity of this receptor to beta agonists , as well as a tendency towards its rapid desensitization . People who have one of these mutations will respond well acutely to beta agonists in an asthmatic attack, but this reaction will be short-lived.</a:t>
            </a:r>
            <a:endParaRPr lang="en-US" dirty="0"/>
          </a:p>
        </p:txBody>
      </p:sp>
    </p:spTree>
    <p:extLst>
      <p:ext uri="{BB962C8B-B14F-4D97-AF65-F5344CB8AC3E}">
        <p14:creationId xmlns:p14="http://schemas.microsoft.com/office/powerpoint/2010/main" val="301546897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31</TotalTime>
  <Words>1411</Words>
  <Application>Microsoft Office PowerPoint</Application>
  <PresentationFormat>Widescreen</PresentationFormat>
  <Paragraphs>40</Paragraphs>
  <Slides>11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11</vt:i4>
      </vt:variant>
    </vt:vector>
  </HeadingPairs>
  <TitlesOfParts>
    <vt:vector size="15" baseType="lpstr">
      <vt:lpstr>Arial</vt:lpstr>
      <vt:lpstr>Calibri</vt:lpstr>
      <vt:lpstr>Calibri Light</vt:lpstr>
      <vt:lpstr>Office Theme</vt:lpstr>
      <vt:lpstr>The importance of pharmacogenetics for the clinical application of drugs</vt:lpstr>
      <vt:lpstr>Introduction</vt:lpstr>
      <vt:lpstr>Hardy- Weinberg law </vt:lpstr>
      <vt:lpstr>GENETIC POLYMORPHISM IN MEDICINE METABOLISM</vt:lpstr>
      <vt:lpstr>GENETIC POLYMORPHISM IN MEDICINE METABOLISM</vt:lpstr>
      <vt:lpstr>CYP 2D6</vt:lpstr>
      <vt:lpstr>CYP 2C9</vt:lpstr>
      <vt:lpstr>CYP 2C19</vt:lpstr>
      <vt:lpstr>GENETIC POLYMORPHISM IN THE EFFECT OF MEDICINES</vt:lpstr>
      <vt:lpstr>The epidermal growth factor receptor (EGFR) </vt:lpstr>
      <vt:lpstr>The epidermal growth factor receptor 2 (HER2)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importance of pharmacogenetics for the clinical application of drugs</dc:title>
  <dc:creator>Master Box</dc:creator>
  <cp:lastModifiedBy>Master Box</cp:lastModifiedBy>
  <cp:revision>9</cp:revision>
  <dcterms:created xsi:type="dcterms:W3CDTF">2023-08-17T13:45:52Z</dcterms:created>
  <dcterms:modified xsi:type="dcterms:W3CDTF">2023-08-17T14:17:27Z</dcterms:modified>
</cp:coreProperties>
</file>

<file path=docProps/thumbnail.jpeg>
</file>